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44"/>
  </p:notesMasterIdLst>
  <p:sldIdLst>
    <p:sldId id="256" r:id="rId2"/>
    <p:sldId id="265" r:id="rId3"/>
    <p:sldId id="258" r:id="rId4"/>
    <p:sldId id="260" r:id="rId5"/>
    <p:sldId id="262" r:id="rId6"/>
    <p:sldId id="268" r:id="rId7"/>
    <p:sldId id="269" r:id="rId8"/>
    <p:sldId id="267" r:id="rId9"/>
    <p:sldId id="266" r:id="rId10"/>
    <p:sldId id="263" r:id="rId11"/>
    <p:sldId id="264" r:id="rId12"/>
    <p:sldId id="261" r:id="rId13"/>
    <p:sldId id="270" r:id="rId14"/>
    <p:sldId id="278" r:id="rId15"/>
    <p:sldId id="273" r:id="rId16"/>
    <p:sldId id="274" r:id="rId17"/>
    <p:sldId id="275" r:id="rId18"/>
    <p:sldId id="276" r:id="rId19"/>
    <p:sldId id="277" r:id="rId20"/>
    <p:sldId id="279" r:id="rId21"/>
    <p:sldId id="272" r:id="rId22"/>
    <p:sldId id="280" r:id="rId23"/>
    <p:sldId id="307" r:id="rId24"/>
    <p:sldId id="306" r:id="rId25"/>
    <p:sldId id="282" r:id="rId26"/>
    <p:sldId id="301" r:id="rId27"/>
    <p:sldId id="302" r:id="rId28"/>
    <p:sldId id="305" r:id="rId29"/>
    <p:sldId id="303" r:id="rId30"/>
    <p:sldId id="304" r:id="rId31"/>
    <p:sldId id="287" r:id="rId32"/>
    <p:sldId id="286" r:id="rId33"/>
    <p:sldId id="285" r:id="rId34"/>
    <p:sldId id="283" r:id="rId35"/>
    <p:sldId id="288" r:id="rId36"/>
    <p:sldId id="289" r:id="rId37"/>
    <p:sldId id="290" r:id="rId38"/>
    <p:sldId id="257" r:id="rId39"/>
    <p:sldId id="291" r:id="rId40"/>
    <p:sldId id="293" r:id="rId41"/>
    <p:sldId id="294" r:id="rId42"/>
    <p:sldId id="295" r:id="rId4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981" autoAdjust="0"/>
    <p:restoredTop sz="94660"/>
  </p:normalViewPr>
  <p:slideViewPr>
    <p:cSldViewPr snapToGrid="0">
      <p:cViewPr varScale="1">
        <p:scale>
          <a:sx n="83" d="100"/>
          <a:sy n="83" d="100"/>
        </p:scale>
        <p:origin x="274" y="6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2F8245-2471-4268-B0F5-2A46887AE93A}" type="datetimeFigureOut">
              <a:rPr lang="en-US" smtClean="0"/>
              <a:pPr/>
              <a:t>10/9/2021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44CA93-3778-4988-99FD-08C1A7F0421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7542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44CA93-3778-4988-99FD-08C1A7F04212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9069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pPr/>
              <a:t>10/9/2021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pPr/>
              <a:t>10/9/2021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10/9/2021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10/9/2021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10/9/2021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pPr/>
              <a:t>10/9/2021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10/9/2021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gif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4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9.gif"/><Relationship Id="rId7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7.png"/><Relationship Id="rId5" Type="http://schemas.openxmlformats.org/officeDocument/2006/relationships/oleObject" Target="../embeddings/oleObject1.bin"/><Relationship Id="rId4" Type="http://schemas.openxmlformats.org/officeDocument/2006/relationships/image" Target="../media/image10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Lecture </a:t>
            </a:r>
            <a:r>
              <a:rPr lang="en-US" smtClean="0"/>
              <a:t>05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527352"/>
            <a:ext cx="7766936" cy="1096899"/>
          </a:xfrm>
        </p:spPr>
        <p:txBody>
          <a:bodyPr>
            <a:normAutofit/>
          </a:bodyPr>
          <a:lstStyle/>
          <a:p>
            <a:r>
              <a:rPr lang="en-US" sz="2400" b="1" dirty="0" smtClean="0"/>
              <a:t>Mathematics in Computer Science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496461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214177"/>
            <a:ext cx="8596668" cy="1320800"/>
          </a:xfrm>
        </p:spPr>
        <p:txBody>
          <a:bodyPr/>
          <a:lstStyle/>
          <a:p>
            <a:r>
              <a:rPr lang="en-US" dirty="0" smtClean="0"/>
              <a:t>Math in CS</a:t>
            </a:r>
            <a:br>
              <a:rPr lang="en-US" dirty="0" smtClean="0"/>
            </a:br>
            <a:r>
              <a:rPr lang="en-US" sz="2800" dirty="0" smtClean="0"/>
              <a:t>Civil Engineering Apps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4360985"/>
            <a:ext cx="8596668" cy="1680377"/>
          </a:xfrm>
        </p:spPr>
        <p:txBody>
          <a:bodyPr/>
          <a:lstStyle/>
          <a:p>
            <a:r>
              <a:rPr lang="en-US" dirty="0" err="1"/>
              <a:t>WAGmob</a:t>
            </a:r>
            <a:r>
              <a:rPr lang="en-US" dirty="0"/>
              <a:t> brings you, Simple </a:t>
            </a:r>
            <a:r>
              <a:rPr lang="en-US" dirty="0" smtClean="0"/>
              <a:t>and </a:t>
            </a:r>
            <a:r>
              <a:rPr lang="en-US" dirty="0"/>
              <a:t>Easy, on-the-go learning app for "Civil Engineering". The </a:t>
            </a:r>
            <a:r>
              <a:rPr lang="en-US" dirty="0" smtClean="0"/>
              <a:t>app </a:t>
            </a:r>
            <a:r>
              <a:rPr lang="en-US" dirty="0"/>
              <a:t>helps you to understand the basics of "Civil Engineering".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384056"/>
            <a:ext cx="7981950" cy="28003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28299" y="5571610"/>
            <a:ext cx="5677468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70C0"/>
                </a:solidFill>
              </a:rPr>
              <a:t>How to develop such applications without understanding of mathematics?</a:t>
            </a:r>
          </a:p>
          <a:p>
            <a:endParaRPr lang="en-US" sz="2400" dirty="0">
              <a:solidFill>
                <a:srgbClr val="0070C0"/>
              </a:solidFill>
            </a:endParaRPr>
          </a:p>
        </p:txBody>
      </p:sp>
      <p:pic>
        <p:nvPicPr>
          <p:cNvPr id="6" name="Picture 2" descr="Related image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6960" y="874577"/>
            <a:ext cx="4780855" cy="2929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5278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Math in CS</a:t>
            </a:r>
            <a:br>
              <a:rPr lang="en-US" dirty="0" smtClean="0"/>
            </a:br>
            <a:r>
              <a:rPr lang="en-US" sz="2800" dirty="0" smtClean="0"/>
              <a:t>Mechanical Engineering apps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3" y="2160589"/>
            <a:ext cx="7142833" cy="4226563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 smtClean="0"/>
              <a:t>Some applications for 3D designing in the field of Mechanical Engineering</a:t>
            </a:r>
          </a:p>
          <a:p>
            <a:pPr lvl="1"/>
            <a:r>
              <a:rPr lang="en-US" sz="2200" dirty="0" smtClean="0"/>
              <a:t>AUTODESK </a:t>
            </a:r>
          </a:p>
          <a:p>
            <a:pPr lvl="1"/>
            <a:r>
              <a:rPr lang="en-US" sz="2200" dirty="0" smtClean="0"/>
              <a:t>INVENTOR</a:t>
            </a:r>
          </a:p>
          <a:p>
            <a:pPr lvl="1"/>
            <a:r>
              <a:rPr lang="en-US" sz="2200" dirty="0" smtClean="0"/>
              <a:t>Etc.</a:t>
            </a:r>
          </a:p>
          <a:p>
            <a:r>
              <a:rPr lang="en-US" sz="2400" dirty="0" smtClean="0"/>
              <a:t>All these application needs heavy math at back end. </a:t>
            </a:r>
          </a:p>
          <a:p>
            <a:r>
              <a:rPr lang="en-US" sz="2400" dirty="0" smtClean="0"/>
              <a:t>As in given figure there are Force, Rotation, Momentum and Velocity involved.</a:t>
            </a:r>
          </a:p>
          <a:p>
            <a:r>
              <a:rPr lang="en-US" sz="2400" dirty="0" smtClean="0"/>
              <a:t>By changing one quantity effects other quantities and the changes can be measured/observed through computer</a:t>
            </a:r>
            <a:endParaRPr lang="en-US" sz="2400" dirty="0"/>
          </a:p>
        </p:txBody>
      </p:sp>
      <p:pic>
        <p:nvPicPr>
          <p:cNvPr id="1028" name="Picture 4" descr="Image result for 3d design civil engineering app 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4232" y="1930400"/>
            <a:ext cx="3457575" cy="3200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7070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Concept of Optimization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930401"/>
            <a:ext cx="8596668" cy="4110962"/>
          </a:xfrm>
        </p:spPr>
        <p:txBody>
          <a:bodyPr>
            <a:normAutofit/>
          </a:bodyPr>
          <a:lstStyle/>
          <a:p>
            <a:r>
              <a:rPr lang="en-US" sz="2400" dirty="0"/>
              <a:t>In mathematical terms, an </a:t>
            </a:r>
            <a:r>
              <a:rPr lang="en-US" sz="2400" b="1" i="1" dirty="0"/>
              <a:t>optimization problem</a:t>
            </a:r>
            <a:r>
              <a:rPr lang="en-US" sz="2400" dirty="0"/>
              <a:t> is the problem of finding the </a:t>
            </a:r>
            <a:r>
              <a:rPr lang="en-US" sz="2400" i="1" dirty="0"/>
              <a:t>best</a:t>
            </a:r>
            <a:r>
              <a:rPr lang="en-US" sz="2400" dirty="0"/>
              <a:t> solution from among the set of </a:t>
            </a:r>
            <a:r>
              <a:rPr lang="en-US" sz="2400" dirty="0" smtClean="0"/>
              <a:t>all</a:t>
            </a:r>
            <a:r>
              <a:rPr lang="en-US" sz="2400" dirty="0"/>
              <a:t> </a:t>
            </a:r>
            <a:r>
              <a:rPr lang="en-US" sz="2400" i="1" dirty="0"/>
              <a:t>feasible</a:t>
            </a:r>
            <a:r>
              <a:rPr lang="en-US" sz="2400" dirty="0"/>
              <a:t> solutions</a:t>
            </a:r>
            <a:r>
              <a:rPr lang="en-US" sz="2400" dirty="0" smtClean="0"/>
              <a:t>.</a:t>
            </a:r>
          </a:p>
          <a:p>
            <a:r>
              <a:rPr lang="en-US" sz="2400" dirty="0" smtClean="0"/>
              <a:t>In simple terms optimization is choosing </a:t>
            </a:r>
            <a:r>
              <a:rPr lang="en-US" sz="2400" dirty="0" smtClean="0">
                <a:solidFill>
                  <a:srgbClr val="0070C0"/>
                </a:solidFill>
              </a:rPr>
              <a:t>INPUTS </a:t>
            </a:r>
            <a:r>
              <a:rPr lang="en-US" sz="2400" dirty="0" smtClean="0"/>
              <a:t>that will result in the best possible </a:t>
            </a:r>
            <a:r>
              <a:rPr lang="en-US" sz="2400" dirty="0" smtClean="0">
                <a:solidFill>
                  <a:srgbClr val="0070C0"/>
                </a:solidFill>
              </a:rPr>
              <a:t>OUTPUTS</a:t>
            </a:r>
          </a:p>
          <a:p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7413" y="4372471"/>
            <a:ext cx="5260367" cy="574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947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419367"/>
            <a:ext cx="5600636" cy="4621995"/>
          </a:xfrm>
        </p:spPr>
        <p:txBody>
          <a:bodyPr>
            <a:noAutofit/>
          </a:bodyPr>
          <a:lstStyle/>
          <a:p>
            <a:r>
              <a:rPr lang="en-US" sz="2200" dirty="0"/>
              <a:t>Let’s take a look at a very simple example of an optimization problem: </a:t>
            </a:r>
            <a:endParaRPr lang="en-US" sz="2200" dirty="0" smtClean="0"/>
          </a:p>
          <a:p>
            <a:r>
              <a:rPr lang="en-US" sz="2200" dirty="0" smtClean="0"/>
              <a:t>Given </a:t>
            </a:r>
            <a:r>
              <a:rPr lang="en-US" sz="2200" dirty="0"/>
              <a:t>a parabola, chose x to get the </a:t>
            </a:r>
            <a:r>
              <a:rPr lang="en-US" sz="2400" b="1" dirty="0">
                <a:solidFill>
                  <a:srgbClr val="FF0000"/>
                </a:solidFill>
              </a:rPr>
              <a:t>largest y</a:t>
            </a:r>
            <a:r>
              <a:rPr lang="en-US" sz="2200" dirty="0"/>
              <a:t>. We can try different x values to see the resulting y value. </a:t>
            </a:r>
            <a:endParaRPr lang="en-US" sz="2200" dirty="0" smtClean="0"/>
          </a:p>
          <a:p>
            <a:r>
              <a:rPr lang="en-US" sz="2200" dirty="0" smtClean="0"/>
              <a:t>Eventually </a:t>
            </a:r>
            <a:r>
              <a:rPr lang="en-US" sz="2200" dirty="0"/>
              <a:t>we can find the </a:t>
            </a:r>
            <a:r>
              <a:rPr lang="en-US" sz="2200" dirty="0">
                <a:solidFill>
                  <a:srgbClr val="0070C0"/>
                </a:solidFill>
              </a:rPr>
              <a:t>maximum y </a:t>
            </a:r>
            <a:r>
              <a:rPr lang="en-US" sz="2200" dirty="0"/>
              <a:t>value by choosing </a:t>
            </a:r>
            <a:r>
              <a:rPr lang="en-US" sz="2200" dirty="0" smtClean="0">
                <a:solidFill>
                  <a:srgbClr val="0070C0"/>
                </a:solidFill>
              </a:rPr>
              <a:t>Best X</a:t>
            </a:r>
            <a:r>
              <a:rPr lang="en-US" sz="2200" dirty="0" smtClean="0"/>
              <a:t>.</a:t>
            </a:r>
          </a:p>
          <a:p>
            <a:r>
              <a:rPr lang="en-US" sz="2200" dirty="0" smtClean="0"/>
              <a:t>You </a:t>
            </a:r>
            <a:r>
              <a:rPr lang="en-US" sz="2200" dirty="0"/>
              <a:t>may also have solved this type of problem in calculus class by taking the derivative of the parabola and setting it equal to zero.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687403" y="1602853"/>
            <a:ext cx="5504597" cy="3399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992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512123" y="3095768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/>
              <a:t>Where can we use OPTIMIZATION?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5667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Bridge Construction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lvl="1" indent="-342900"/>
            <a:r>
              <a:rPr lang="en-US" sz="2000" dirty="0"/>
              <a:t>Designing a bridge that can carry the maximum load possible for a given cost</a:t>
            </a:r>
            <a:r>
              <a:rPr lang="en-US" sz="2000" dirty="0" smtClean="0"/>
              <a:t>.</a:t>
            </a:r>
          </a:p>
          <a:p>
            <a:pPr marL="342900" lvl="1" indent="-342900"/>
            <a:r>
              <a:rPr lang="en-US" sz="2000" dirty="0" smtClean="0"/>
              <a:t>Input is Design and output is to Maximize Load Bearing</a:t>
            </a:r>
            <a:endParaRPr lang="en-US" sz="2000" dirty="0"/>
          </a:p>
          <a:p>
            <a:endParaRPr lang="en-U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0846" y="3639097"/>
            <a:ext cx="7172325" cy="28098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1633" y="609600"/>
            <a:ext cx="5260367" cy="574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046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Airplane Wing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sz="2000" dirty="0"/>
              <a:t>Design an airplane wing to minimize weight while maintaining strength</a:t>
            </a:r>
            <a:r>
              <a:rPr lang="en-US" sz="2000" dirty="0" smtClean="0"/>
              <a:t>.</a:t>
            </a:r>
          </a:p>
          <a:p>
            <a:pPr lvl="1"/>
            <a:r>
              <a:rPr lang="en-US" sz="2000" dirty="0" smtClean="0"/>
              <a:t>Input is Wing Design and output is to Minimize Weight</a:t>
            </a:r>
            <a:endParaRPr lang="en-U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1142" y="3655777"/>
            <a:ext cx="7162800" cy="261577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1633" y="619430"/>
            <a:ext cx="5260367" cy="574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751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Stock Market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Selecting the best set of stocks to invest in to maximize returns based on predicted performance</a:t>
            </a:r>
            <a:r>
              <a:rPr lang="en-US" sz="2000" dirty="0" smtClean="0"/>
              <a:t>.</a:t>
            </a:r>
          </a:p>
          <a:p>
            <a:r>
              <a:rPr lang="en-US" sz="2000" dirty="0" smtClean="0"/>
              <a:t>Input is Stock Portfolio and Output is to maximize returns on investment</a:t>
            </a:r>
            <a:endParaRPr lang="en-U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3750" y="3875964"/>
            <a:ext cx="6962704" cy="251637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1633" y="609600"/>
            <a:ext cx="5260367" cy="574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251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Warehouse placement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Choosing the optimal location for a warehouse to minimize shipment times to potential customers. </a:t>
            </a:r>
            <a:br>
              <a:rPr lang="en-US" sz="2000" dirty="0"/>
            </a:br>
            <a:endParaRPr lang="en-U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4937" y="3269587"/>
            <a:ext cx="7553325" cy="27717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1633" y="607805"/>
            <a:ext cx="5260367" cy="574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764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6254299" cy="1320800"/>
          </a:xfrm>
        </p:spPr>
        <p:txBody>
          <a:bodyPr/>
          <a:lstStyle/>
          <a:p>
            <a:r>
              <a:rPr lang="en-US" dirty="0"/>
              <a:t>Temperature control of a chemical reaction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Controlling the temperature of a chemical reaction throughout a process to maximize the purity of a desired product</a:t>
            </a:r>
            <a:r>
              <a:rPr lang="en-US" sz="2000" dirty="0" smtClean="0"/>
              <a:t>.</a:t>
            </a:r>
          </a:p>
          <a:p>
            <a:pPr marL="0" indent="0">
              <a:buNone/>
            </a:pPr>
            <a:endParaRPr lang="en-U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2004" y="3392727"/>
            <a:ext cx="7658100" cy="28003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1633" y="618882"/>
            <a:ext cx="5260367" cy="574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037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mathematics?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542197"/>
            <a:ext cx="7920756" cy="4499165"/>
          </a:xfrm>
        </p:spPr>
        <p:txBody>
          <a:bodyPr>
            <a:normAutofit lnSpcReduction="10000"/>
          </a:bodyPr>
          <a:lstStyle/>
          <a:p>
            <a:r>
              <a:rPr lang="en-US" sz="2800" dirty="0">
                <a:solidFill>
                  <a:schemeClr val="tx1"/>
                </a:solidFill>
                <a:latin typeface="Calibri" panose="020F0502020204030204" pitchFamily="34" charset="0"/>
              </a:rPr>
              <a:t>Mathematics is defined as the science which deals with </a:t>
            </a:r>
            <a:r>
              <a:rPr lang="en-US" sz="2800" dirty="0" smtClean="0">
                <a:solidFill>
                  <a:schemeClr val="tx1"/>
                </a:solidFill>
                <a:latin typeface="Calibri" panose="020F0502020204030204" pitchFamily="34" charset="0"/>
              </a:rPr>
              <a:t>logic of </a:t>
            </a:r>
            <a:r>
              <a:rPr lang="en-US" sz="2800" dirty="0">
                <a:solidFill>
                  <a:schemeClr val="tx1"/>
                </a:solidFill>
                <a:latin typeface="Calibri" panose="020F0502020204030204" pitchFamily="34" charset="0"/>
              </a:rPr>
              <a:t>shape, quantity and arrangement</a:t>
            </a:r>
            <a:r>
              <a:rPr lang="en-US" sz="2800" dirty="0" smtClean="0">
                <a:solidFill>
                  <a:schemeClr val="tx1"/>
                </a:solidFill>
                <a:latin typeface="Calibri" panose="020F0502020204030204" pitchFamily="34" charset="0"/>
              </a:rPr>
              <a:t>.</a:t>
            </a:r>
          </a:p>
          <a:p>
            <a:r>
              <a:rPr lang="en-US" sz="2800" dirty="0" smtClean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r>
              <a:rPr lang="en-US" sz="2800" dirty="0">
                <a:solidFill>
                  <a:schemeClr val="tx1"/>
                </a:solidFill>
                <a:latin typeface="Calibri" panose="020F0502020204030204" pitchFamily="34" charset="0"/>
              </a:rPr>
              <a:t>During ancient times in Egypt, the Egyptians used math's and complex mathematic equations like geometry and algebra. That is how they managed to build the pyramids</a:t>
            </a:r>
            <a:r>
              <a:rPr lang="en-US" sz="2800" dirty="0" smtClean="0">
                <a:solidFill>
                  <a:schemeClr val="tx1"/>
                </a:solidFill>
                <a:latin typeface="Calibri" panose="020F0502020204030204" pitchFamily="34" charset="0"/>
              </a:rPr>
              <a:t>.</a:t>
            </a:r>
          </a:p>
          <a:p>
            <a:r>
              <a:rPr lang="en-US" sz="2400" dirty="0">
                <a:solidFill>
                  <a:schemeClr val="tx1"/>
                </a:solidFill>
              </a:rPr>
              <a:t>Mathematics is </a:t>
            </a:r>
            <a:r>
              <a:rPr lang="en-US" sz="2400" dirty="0" smtClean="0">
                <a:solidFill>
                  <a:schemeClr val="tx1"/>
                </a:solidFill>
              </a:rPr>
              <a:t>basically related </a:t>
            </a:r>
            <a:r>
              <a:rPr lang="en-US" sz="2400" dirty="0">
                <a:solidFill>
                  <a:schemeClr val="tx1"/>
                </a:solidFill>
              </a:rPr>
              <a:t>to </a:t>
            </a:r>
            <a:r>
              <a:rPr lang="en-US" sz="2400" dirty="0" smtClean="0">
                <a:solidFill>
                  <a:schemeClr val="tx1"/>
                </a:solidFill>
              </a:rPr>
              <a:t>understanding structure. </a:t>
            </a:r>
          </a:p>
          <a:p>
            <a:r>
              <a:rPr lang="en-US" sz="2400" dirty="0" smtClean="0">
                <a:solidFill>
                  <a:schemeClr val="tx1"/>
                </a:solidFill>
              </a:rPr>
              <a:t>It </a:t>
            </a:r>
            <a:r>
              <a:rPr lang="en-US" sz="2400" dirty="0">
                <a:solidFill>
                  <a:schemeClr val="tx1"/>
                </a:solidFill>
              </a:rPr>
              <a:t>is used to </a:t>
            </a:r>
            <a:r>
              <a:rPr lang="en-US" sz="2400" dirty="0" smtClean="0">
                <a:solidFill>
                  <a:schemeClr val="tx1"/>
                </a:solidFill>
              </a:rPr>
              <a:t>do logical </a:t>
            </a:r>
            <a:r>
              <a:rPr lang="en-US" sz="2400" dirty="0">
                <a:solidFill>
                  <a:schemeClr val="tx1"/>
                </a:solidFill>
              </a:rPr>
              <a:t>analysis, make </a:t>
            </a:r>
            <a:r>
              <a:rPr lang="en-US" sz="2400" dirty="0" smtClean="0">
                <a:solidFill>
                  <a:schemeClr val="tx1"/>
                </a:solidFill>
              </a:rPr>
              <a:t>relevant calculations </a:t>
            </a:r>
            <a:r>
              <a:rPr lang="en-US" sz="2400" dirty="0">
                <a:solidFill>
                  <a:schemeClr val="tx1"/>
                </a:solidFill>
              </a:rPr>
              <a:t>and eventually </a:t>
            </a:r>
            <a:r>
              <a:rPr lang="en-US" sz="2400" dirty="0" smtClean="0">
                <a:solidFill>
                  <a:schemeClr val="tx1"/>
                </a:solidFill>
              </a:rPr>
              <a:t>to deduce conclusions and pattern</a:t>
            </a:r>
            <a:r>
              <a:rPr lang="en-US" sz="2400" dirty="0">
                <a:solidFill>
                  <a:schemeClr val="tx1"/>
                </a:solidFill>
              </a:rPr>
              <a:t>.</a:t>
            </a:r>
          </a:p>
          <a:p>
            <a:endParaRPr lang="en-US" sz="2400" dirty="0">
              <a:solidFill>
                <a:schemeClr val="tx1"/>
              </a:solidFill>
            </a:endParaRPr>
          </a:p>
        </p:txBody>
      </p:sp>
      <p:pic>
        <p:nvPicPr>
          <p:cNvPr id="3074" name="Picture 2" descr="pyramid-dimension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5591" y="1739330"/>
            <a:ext cx="2791725" cy="2791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3050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6057599" cy="13208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Space Shuttle / Suborbital Vehicle trajectory optimization</a:t>
            </a:r>
            <a:r>
              <a:rPr lang="en-US" smtClean="0"/>
              <a:t/>
            </a:r>
            <a:br>
              <a:rPr lang="en-US" smtClean="0"/>
            </a:br>
            <a:endParaRPr lang="en-US" sz="2700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2160589"/>
            <a:ext cx="5914535" cy="3880773"/>
          </a:xfrm>
        </p:spPr>
        <p:txBody>
          <a:bodyPr>
            <a:normAutofit/>
          </a:bodyPr>
          <a:lstStyle/>
          <a:p>
            <a:r>
              <a:rPr lang="en-US" sz="2000" dirty="0" smtClean="0"/>
              <a:t>Even optimization is involved in life critical missions</a:t>
            </a:r>
          </a:p>
          <a:p>
            <a:r>
              <a:rPr lang="en-US" sz="2000" dirty="0" smtClean="0"/>
              <a:t>Trajectory of space shuttle is calculated and optimized to its target position by minimizing fuel cost and time.</a:t>
            </a:r>
          </a:p>
          <a:p>
            <a:endParaRPr lang="en-US" sz="2000" dirty="0" smtClean="0"/>
          </a:p>
        </p:txBody>
      </p:sp>
      <p:pic>
        <p:nvPicPr>
          <p:cNvPr id="2052" name="Picture 4" descr="Image result for trajectory of space shuttle 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2229" y="0"/>
            <a:ext cx="54292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761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Optimization </a:t>
            </a:r>
            <a:br>
              <a:rPr lang="en-US" dirty="0" smtClean="0"/>
            </a:br>
            <a:r>
              <a:rPr lang="en-US" dirty="0" smtClean="0"/>
              <a:t> </a:t>
            </a:r>
            <a:r>
              <a:rPr lang="en-US" sz="2400" dirty="0" smtClean="0">
                <a:solidFill>
                  <a:srgbClr val="0070C0"/>
                </a:solidFill>
              </a:rPr>
              <a:t>Continue…</a:t>
            </a:r>
            <a:endParaRPr lang="en-US" sz="2400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As you can see, optimization is a powerful tool in many applications. </a:t>
            </a:r>
            <a:endParaRPr lang="en-US" sz="2400" dirty="0" smtClean="0"/>
          </a:p>
          <a:p>
            <a:r>
              <a:rPr lang="en-US" sz="2400" dirty="0" smtClean="0"/>
              <a:t>This </a:t>
            </a:r>
            <a:r>
              <a:rPr lang="en-US" sz="2400" dirty="0"/>
              <a:t>is just a small sampling of the many fields that make use of optimization techniques to improve the quality of their solutions</a:t>
            </a:r>
            <a:r>
              <a:rPr lang="en-US" sz="2400" dirty="0" smtClean="0"/>
              <a:t>.</a:t>
            </a:r>
          </a:p>
          <a:p>
            <a:r>
              <a:rPr lang="en-US" sz="2400" dirty="0" smtClean="0"/>
              <a:t>If </a:t>
            </a:r>
            <a:r>
              <a:rPr lang="en-US" sz="2400" dirty="0"/>
              <a:t>something can be modeled mathematically, it can usually be optimized</a:t>
            </a:r>
            <a:r>
              <a:rPr lang="en-US" sz="240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381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 to Graph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583141"/>
            <a:ext cx="6651514" cy="4626590"/>
          </a:xfrm>
        </p:spPr>
        <p:txBody>
          <a:bodyPr>
            <a:normAutofit fontScale="92500" lnSpcReduction="10000"/>
          </a:bodyPr>
          <a:lstStyle/>
          <a:p>
            <a:r>
              <a:rPr lang="en-US" sz="2200" dirty="0" smtClean="0"/>
              <a:t>In Computer Science, graph is a collection of connected </a:t>
            </a:r>
            <a:r>
              <a:rPr lang="en-US" sz="2200" dirty="0" smtClean="0">
                <a:solidFill>
                  <a:srgbClr val="0070C0"/>
                </a:solidFill>
              </a:rPr>
              <a:t>NODES</a:t>
            </a:r>
            <a:r>
              <a:rPr lang="en-US" sz="2200" dirty="0" smtClean="0"/>
              <a:t> (vertices) with the help of </a:t>
            </a:r>
            <a:r>
              <a:rPr lang="en-US" sz="2200" dirty="0" smtClean="0">
                <a:solidFill>
                  <a:srgbClr val="0070C0"/>
                </a:solidFill>
              </a:rPr>
              <a:t>EDGES </a:t>
            </a:r>
            <a:r>
              <a:rPr lang="en-US" sz="2200" dirty="0" smtClean="0"/>
              <a:t>(links)</a:t>
            </a:r>
          </a:p>
          <a:p>
            <a:r>
              <a:rPr lang="en-US" sz="2200" dirty="0" smtClean="0"/>
              <a:t>A </a:t>
            </a:r>
            <a:r>
              <a:rPr lang="en-US" sz="2200" dirty="0" smtClean="0">
                <a:solidFill>
                  <a:srgbClr val="0070C0"/>
                </a:solidFill>
              </a:rPr>
              <a:t>node </a:t>
            </a:r>
            <a:r>
              <a:rPr lang="en-US" sz="2200" dirty="0" smtClean="0"/>
              <a:t>is</a:t>
            </a:r>
            <a:r>
              <a:rPr lang="en-US" sz="2400" dirty="0" smtClean="0"/>
              <a:t> </a:t>
            </a:r>
            <a:r>
              <a:rPr lang="en-US" sz="2400" dirty="0"/>
              <a:t>a </a:t>
            </a:r>
            <a:r>
              <a:rPr lang="en-US" sz="2400" dirty="0" smtClean="0"/>
              <a:t>thing or an </a:t>
            </a:r>
            <a:r>
              <a:rPr lang="en-US" sz="2400" dirty="0"/>
              <a:t>entity and we can </a:t>
            </a:r>
            <a:r>
              <a:rPr lang="en-US" sz="2400" dirty="0" smtClean="0"/>
              <a:t>assign some </a:t>
            </a:r>
            <a:r>
              <a:rPr lang="en-US" sz="2400" dirty="0"/>
              <a:t>value to it, so a </a:t>
            </a:r>
            <a:r>
              <a:rPr lang="en-US" sz="2400" dirty="0" smtClean="0"/>
              <a:t>person, a car and a city are examples </a:t>
            </a:r>
            <a:r>
              <a:rPr lang="en-US" sz="2400" dirty="0"/>
              <a:t>of a </a:t>
            </a:r>
            <a:r>
              <a:rPr lang="en-US" sz="2400" dirty="0" smtClean="0"/>
              <a:t>node.</a:t>
            </a:r>
            <a:endParaRPr lang="en-US" sz="2200" dirty="0" smtClean="0"/>
          </a:p>
          <a:p>
            <a:r>
              <a:rPr lang="en-US" sz="2200" dirty="0" smtClean="0"/>
              <a:t>An </a:t>
            </a:r>
            <a:r>
              <a:rPr lang="en-US" sz="2200" dirty="0" smtClean="0">
                <a:solidFill>
                  <a:srgbClr val="0070C0"/>
                </a:solidFill>
              </a:rPr>
              <a:t>edge</a:t>
            </a:r>
            <a:r>
              <a:rPr lang="en-US" sz="2200" dirty="0" smtClean="0"/>
              <a:t> can</a:t>
            </a:r>
            <a:r>
              <a:rPr lang="en-US" sz="2400" dirty="0" smtClean="0"/>
              <a:t> </a:t>
            </a:r>
            <a:r>
              <a:rPr lang="en-US" sz="2400" dirty="0"/>
              <a:t>be define as a relation of some sort between two or more nodes</a:t>
            </a:r>
            <a:endParaRPr lang="en-US" sz="2200" dirty="0" smtClean="0"/>
          </a:p>
          <a:p>
            <a:r>
              <a:rPr lang="en-US" sz="2200" dirty="0" smtClean="0"/>
              <a:t>A </a:t>
            </a:r>
            <a:r>
              <a:rPr lang="en-US" sz="2200" dirty="0"/>
              <a:t>perfect layman's example might be </a:t>
            </a:r>
            <a:r>
              <a:rPr lang="en-US" sz="2200" b="1" dirty="0" smtClean="0"/>
              <a:t>Facebook</a:t>
            </a:r>
            <a:r>
              <a:rPr lang="en-US" sz="2200" dirty="0" smtClean="0"/>
              <a:t>.</a:t>
            </a:r>
          </a:p>
          <a:p>
            <a:r>
              <a:rPr lang="en-US" sz="2200" dirty="0" smtClean="0"/>
              <a:t>The </a:t>
            </a:r>
            <a:r>
              <a:rPr lang="en-US" sz="2200" dirty="0"/>
              <a:t>network of you, your friends, and their friends </a:t>
            </a:r>
            <a:r>
              <a:rPr lang="en-US" sz="2200" dirty="0" smtClean="0"/>
              <a:t>etc. </a:t>
            </a:r>
            <a:r>
              <a:rPr lang="en-US" sz="2200" dirty="0"/>
              <a:t>are collectively </a:t>
            </a:r>
            <a:r>
              <a:rPr lang="en-US" sz="2200" dirty="0" smtClean="0"/>
              <a:t>referred </a:t>
            </a:r>
            <a:r>
              <a:rPr lang="en-US" sz="2200" dirty="0"/>
              <a:t>to as the </a:t>
            </a:r>
            <a:r>
              <a:rPr lang="en-US" sz="2200" b="1" dirty="0"/>
              <a:t>social </a:t>
            </a:r>
            <a:r>
              <a:rPr lang="en-US" sz="2200" b="1" dirty="0" smtClean="0">
                <a:solidFill>
                  <a:schemeClr val="accent2">
                    <a:lumMod val="75000"/>
                  </a:schemeClr>
                </a:solidFill>
              </a:rPr>
              <a:t>graph</a:t>
            </a:r>
          </a:p>
          <a:p>
            <a:r>
              <a:rPr lang="en-US" sz="2200" dirty="0" smtClean="0"/>
              <a:t>Here people are nodes connected through friendship edges</a:t>
            </a:r>
          </a:p>
          <a:p>
            <a:pPr marL="0" indent="0">
              <a:buNone/>
            </a:pPr>
            <a:endParaRPr lang="en-US" sz="2200" dirty="0" smtClean="0"/>
          </a:p>
        </p:txBody>
      </p:sp>
      <p:pic>
        <p:nvPicPr>
          <p:cNvPr id="3074" name="Picture 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5670" y="3704598"/>
            <a:ext cx="4416330" cy="3153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 result for nodes and edg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5670" y="79914"/>
            <a:ext cx="3340504" cy="3006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8932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C:\Users\Saad\Desktop\dir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5756" y="738909"/>
            <a:ext cx="9839325" cy="45243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785697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C:\Users\Saad\Desktop\graph_example2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96473" y="2532640"/>
            <a:ext cx="5181600" cy="27717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068404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528549"/>
            <a:ext cx="6001871" cy="451281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Similarly we can shows connected cities using graph as in given figure</a:t>
            </a:r>
          </a:p>
          <a:p>
            <a:r>
              <a:rPr lang="en-US" sz="2400" dirty="0" smtClean="0"/>
              <a:t>Cities are represented as nodes (vertices) and the road’s distance is represented on edges.</a:t>
            </a:r>
          </a:p>
          <a:p>
            <a:endParaRPr lang="en-US" sz="2400" dirty="0"/>
          </a:p>
        </p:txBody>
      </p:sp>
      <p:pic>
        <p:nvPicPr>
          <p:cNvPr id="4098" name="Picture 2" descr="Image result for graph of citi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9205" y="1403726"/>
            <a:ext cx="5512795" cy="4348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9028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9" name="Picture 7" descr="C:\Users\Saad\Desktop\Untitled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09187" y="691736"/>
            <a:ext cx="6997630" cy="45736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1" name="AutoShape 5" descr="C:\Users\Saad\Desktop\53d59484.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9703" name="Picture 7" descr="C:\Users\Saad\Desktop\Capture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70927" y="1135863"/>
            <a:ext cx="6399963" cy="4141390"/>
          </a:xfrm>
          <a:prstGeom prst="rect">
            <a:avLst/>
          </a:prstGeom>
          <a:noFill/>
        </p:spPr>
      </p:pic>
      <p:sp>
        <p:nvSpPr>
          <p:cNvPr id="4" name="TextBox 3"/>
          <p:cNvSpPr txBox="1"/>
          <p:nvPr/>
        </p:nvSpPr>
        <p:spPr>
          <a:xfrm>
            <a:off x="3557116" y="5848141"/>
            <a:ext cx="3441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Weighted and undirected graph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Alternate Representation</a:t>
            </a:r>
            <a:endParaRPr lang="en-US" dirty="0"/>
          </a:p>
        </p:txBody>
      </p:sp>
      <p:pic>
        <p:nvPicPr>
          <p:cNvPr id="30723" name="Picture 3" descr="C:\Users\Saad\Desktop\Weighted-Graph-Adjacency-Matrix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18800" y="1669440"/>
            <a:ext cx="6422781" cy="413337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67" name="Picture 3" descr="C:\Users\Saad\Desktop\Adjacency Matrix Representation of Undirected Graph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76625" y="813695"/>
            <a:ext cx="7564467" cy="431096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Role of Math in 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What is the importance of the ground in building? </a:t>
            </a:r>
            <a:endParaRPr lang="en-US" sz="2400" dirty="0" smtClean="0"/>
          </a:p>
          <a:p>
            <a:r>
              <a:rPr lang="en-US" sz="2400" dirty="0" smtClean="0"/>
              <a:t>If </a:t>
            </a:r>
            <a:r>
              <a:rPr lang="en-US" sz="2400" dirty="0"/>
              <a:t>you don’t have an understanding of the foundation on which you place a structure, that structure may be fairly wobbly and will fail over time</a:t>
            </a:r>
            <a:r>
              <a:rPr lang="en-US" sz="2400" dirty="0" smtClean="0"/>
              <a:t>.</a:t>
            </a:r>
          </a:p>
          <a:p>
            <a:r>
              <a:rPr lang="en-US" sz="2400" dirty="0" smtClean="0"/>
              <a:t>Same is the case here with Computer Science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06210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9699" name="Picture 3" descr="C:\Users\Saad\Desktop\Capture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19571" y="775380"/>
            <a:ext cx="9173817" cy="3434878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2200589" y="4531807"/>
            <a:ext cx="57349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Adjacency Matrix for Directed and </a:t>
            </a:r>
            <a:r>
              <a:rPr lang="en-US" dirty="0" err="1" smtClean="0"/>
              <a:t>UnWeighted</a:t>
            </a:r>
            <a:r>
              <a:rPr lang="en-US" dirty="0" smtClean="0"/>
              <a:t> Graph</a:t>
            </a:r>
            <a:endParaRPr lang="en-US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33430" y="3107141"/>
            <a:ext cx="5805352" cy="1320800"/>
          </a:xfrm>
        </p:spPr>
        <p:txBody>
          <a:bodyPr/>
          <a:lstStyle/>
          <a:p>
            <a:r>
              <a:rPr lang="en-US" dirty="0"/>
              <a:t>Working with Graphs</a:t>
            </a:r>
          </a:p>
        </p:txBody>
      </p:sp>
    </p:spTree>
    <p:extLst>
      <p:ext uri="{BB962C8B-B14F-4D97-AF65-F5344CB8AC3E}">
        <p14:creationId xmlns:p14="http://schemas.microsoft.com/office/powerpoint/2010/main" val="736072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Point to Ponder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2160589"/>
            <a:ext cx="7098336" cy="3880773"/>
          </a:xfrm>
        </p:spPr>
        <p:txBody>
          <a:bodyPr/>
          <a:lstStyle/>
          <a:p>
            <a:r>
              <a:rPr lang="en-US" sz="2400" dirty="0">
                <a:solidFill>
                  <a:srgbClr val="FF0000"/>
                </a:solidFill>
              </a:rPr>
              <a:t>Do you </a:t>
            </a:r>
            <a:r>
              <a:rPr lang="en-US" sz="2400" dirty="0" smtClean="0">
                <a:solidFill>
                  <a:srgbClr val="FF0000"/>
                </a:solidFill>
              </a:rPr>
              <a:t>know:</a:t>
            </a:r>
          </a:p>
          <a:p>
            <a:pPr lvl="1"/>
            <a:r>
              <a:rPr lang="en-US" sz="2200" dirty="0" smtClean="0">
                <a:solidFill>
                  <a:srgbClr val="FF0000"/>
                </a:solidFill>
              </a:rPr>
              <a:t>How does </a:t>
            </a:r>
            <a:r>
              <a:rPr lang="en-US" sz="2200" dirty="0" err="1">
                <a:solidFill>
                  <a:srgbClr val="0070C0"/>
                </a:solidFill>
              </a:rPr>
              <a:t>facebook</a:t>
            </a:r>
            <a:r>
              <a:rPr lang="en-US" sz="2200" dirty="0">
                <a:solidFill>
                  <a:srgbClr val="0070C0"/>
                </a:solidFill>
              </a:rPr>
              <a:t> </a:t>
            </a:r>
            <a:r>
              <a:rPr lang="en-US" sz="2200" dirty="0" smtClean="0">
                <a:solidFill>
                  <a:srgbClr val="FF0000"/>
                </a:solidFill>
              </a:rPr>
              <a:t>suggest friends?</a:t>
            </a:r>
            <a:endParaRPr lang="en-US" sz="2200" dirty="0"/>
          </a:p>
          <a:p>
            <a:endParaRPr lang="en-US" dirty="0"/>
          </a:p>
        </p:txBody>
      </p:sp>
      <p:pic>
        <p:nvPicPr>
          <p:cNvPr id="4" name="Picture 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0743" y="2590899"/>
            <a:ext cx="5431323" cy="3878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6855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 shortest path between two nodes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2160589"/>
            <a:ext cx="5819000" cy="388077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Finding shortest path</a:t>
            </a:r>
          </a:p>
          <a:p>
            <a:r>
              <a:rPr lang="en-US" sz="2400" dirty="0" smtClean="0"/>
              <a:t>Can you find the shortest path between node 1 and 5 in </a:t>
            </a:r>
            <a:r>
              <a:rPr lang="en-US" sz="2400" smtClean="0"/>
              <a:t>given graph?</a:t>
            </a:r>
            <a:endParaRPr lang="en-US" sz="2400" dirty="0"/>
          </a:p>
        </p:txBody>
      </p:sp>
      <p:pic>
        <p:nvPicPr>
          <p:cNvPr id="5122" name="Picture 2" descr="Image result for shortest path between cities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9204" y="1930400"/>
            <a:ext cx="4579312" cy="3592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9485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Activity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270000"/>
            <a:ext cx="8596668" cy="3880773"/>
          </a:xfrm>
        </p:spPr>
        <p:txBody>
          <a:bodyPr>
            <a:normAutofit/>
          </a:bodyPr>
          <a:lstStyle/>
          <a:p>
            <a:r>
              <a:rPr lang="en-US" sz="2000" dirty="0" smtClean="0"/>
              <a:t>Can you find the shortest path from Lahore to </a:t>
            </a:r>
            <a:r>
              <a:rPr lang="en-US" sz="2000" dirty="0" err="1" smtClean="0"/>
              <a:t>Gujrat</a:t>
            </a:r>
            <a:r>
              <a:rPr lang="en-US" sz="2000" dirty="0" smtClean="0"/>
              <a:t>?</a:t>
            </a:r>
            <a:endParaRPr lang="en-US" sz="2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4114" y="2090030"/>
            <a:ext cx="7818817" cy="4276650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7110483" y="5540991"/>
            <a:ext cx="805218" cy="82568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717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501255"/>
            <a:ext cx="8596668" cy="4540108"/>
          </a:xfrm>
        </p:spPr>
        <p:txBody>
          <a:bodyPr>
            <a:normAutofit/>
          </a:bodyPr>
          <a:lstStyle/>
          <a:p>
            <a:r>
              <a:rPr lang="en-US" sz="2000" dirty="0"/>
              <a:t>A function relates an input to an output.</a:t>
            </a:r>
          </a:p>
          <a:p>
            <a:r>
              <a:rPr lang="en-US" sz="2000" dirty="0" smtClean="0"/>
              <a:t>It </a:t>
            </a:r>
            <a:r>
              <a:rPr lang="en-US" sz="2000" dirty="0"/>
              <a:t>is like a machine that has an input and an </a:t>
            </a:r>
            <a:r>
              <a:rPr lang="en-US" sz="2000" dirty="0" smtClean="0"/>
              <a:t>output. And </a:t>
            </a:r>
            <a:r>
              <a:rPr lang="en-US" sz="2000" dirty="0"/>
              <a:t>the output is related </a:t>
            </a:r>
            <a:r>
              <a:rPr lang="en-US" sz="2000" dirty="0" smtClean="0"/>
              <a:t>somehow </a:t>
            </a:r>
            <a:r>
              <a:rPr lang="en-US" sz="2000" dirty="0"/>
              <a:t>to the </a:t>
            </a:r>
            <a:r>
              <a:rPr lang="en-US" sz="2000" dirty="0" smtClean="0"/>
              <a:t>input</a:t>
            </a:r>
          </a:p>
          <a:p>
            <a:endParaRPr lang="en-US" sz="2000" dirty="0"/>
          </a:p>
          <a:p>
            <a:r>
              <a:rPr lang="en-US" sz="2000" dirty="0" smtClean="0"/>
              <a:t>Representation of a function</a:t>
            </a:r>
            <a:endParaRPr lang="en-US" sz="2000" dirty="0"/>
          </a:p>
        </p:txBody>
      </p:sp>
      <p:sp>
        <p:nvSpPr>
          <p:cNvPr id="4" name="Rectangle 3"/>
          <p:cNvSpPr/>
          <p:nvPr/>
        </p:nvSpPr>
        <p:spPr>
          <a:xfrm>
            <a:off x="1181563" y="6488668"/>
            <a:ext cx="543760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https://www.mathsisfun.com/sets/function.html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0979" y="3853195"/>
            <a:ext cx="4456577" cy="1769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698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function </a:t>
            </a:r>
            <a:r>
              <a:rPr lang="en-US" b="1" i="1" dirty="0"/>
              <a:t>relates</a:t>
            </a:r>
            <a:r>
              <a:rPr lang="en-US" dirty="0"/>
              <a:t> an input to an output</a:t>
            </a:r>
            <a:r>
              <a:rPr lang="en-US" dirty="0" smtClean="0"/>
              <a:t>. </a:t>
            </a:r>
            <a:r>
              <a:rPr lang="en-US" dirty="0" smtClean="0">
                <a:solidFill>
                  <a:srgbClr val="FF0000"/>
                </a:solidFill>
              </a:rPr>
              <a:t>How?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731" y="1767481"/>
            <a:ext cx="7928475" cy="4974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37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function has a special rule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542197"/>
            <a:ext cx="8596668" cy="4499165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It </a:t>
            </a:r>
            <a:r>
              <a:rPr lang="en-US" sz="2400" dirty="0"/>
              <a:t>must work for </a:t>
            </a:r>
            <a:r>
              <a:rPr lang="en-US" sz="2400" b="1" dirty="0"/>
              <a:t>every</a:t>
            </a:r>
            <a:r>
              <a:rPr lang="en-US" sz="2400" dirty="0"/>
              <a:t> possible input value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And </a:t>
            </a:r>
            <a:r>
              <a:rPr lang="en-US" sz="2400" dirty="0"/>
              <a:t>it has only </a:t>
            </a:r>
            <a:r>
              <a:rPr lang="en-US" sz="2400" b="1" dirty="0"/>
              <a:t>one relationship</a:t>
            </a:r>
            <a:r>
              <a:rPr lang="en-US" sz="2400" dirty="0"/>
              <a:t> for each input value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005" y="2871179"/>
            <a:ext cx="9165326" cy="2229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384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5057" y="2790092"/>
            <a:ext cx="3531251" cy="59787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End of Lecture 04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2970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Activity-01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Can you decipher (Decode) the following messages?</a:t>
            </a:r>
          </a:p>
          <a:p>
            <a:pPr marL="457200" indent="-457200">
              <a:buAutoNum type="arabicPeriod"/>
            </a:pPr>
            <a:r>
              <a:rPr lang="en-US" sz="2000" dirty="0" smtClean="0"/>
              <a:t>YTIVITCA </a:t>
            </a:r>
            <a:r>
              <a:rPr lang="en-US" sz="2000" dirty="0"/>
              <a:t>TSRIF SI SIHT STNEDUTS </a:t>
            </a:r>
            <a:r>
              <a:rPr lang="en-US" sz="2000" dirty="0" smtClean="0"/>
              <a:t>OLLEH 	</a:t>
            </a:r>
            <a:r>
              <a:rPr lang="en-US" sz="2000" dirty="0" smtClean="0">
                <a:solidFill>
                  <a:srgbClr val="0070C0"/>
                </a:solidFill>
              </a:rPr>
              <a:t>Hint: reverse string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Encrypt the following text (Rule: </a:t>
            </a:r>
            <a:r>
              <a:rPr lang="en-US" dirty="0"/>
              <a:t>shifted the alphabet by 6 </a:t>
            </a:r>
            <a:r>
              <a:rPr lang="en-US" dirty="0" smtClean="0"/>
              <a:t>letter)</a:t>
            </a:r>
          </a:p>
          <a:p>
            <a:pPr>
              <a:buFont typeface="+mj-lt"/>
              <a:buAutoNum type="arabicPeriod"/>
            </a:pPr>
            <a:r>
              <a:rPr lang="en-US" dirty="0"/>
              <a:t>SECRET MEETING AT THE PALACE</a:t>
            </a:r>
            <a:endParaRPr lang="en-US" sz="2000" dirty="0" smtClean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026324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723331"/>
            <a:ext cx="9599430" cy="531803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70C0"/>
                </a:solidFill>
              </a:rPr>
              <a:t>Mathematics is prominent at every layer of Computing</a:t>
            </a:r>
            <a:r>
              <a:rPr lang="en-US" sz="2400" dirty="0" smtClean="0">
                <a:solidFill>
                  <a:srgbClr val="0070C0"/>
                </a:solidFill>
              </a:rPr>
              <a:t>:</a:t>
            </a:r>
          </a:p>
          <a:p>
            <a:r>
              <a:rPr lang="en-US" sz="2400" dirty="0"/>
              <a:t>The lowest layer with ALU performing the </a:t>
            </a:r>
            <a:r>
              <a:rPr lang="en-US" sz="2400" dirty="0" smtClean="0"/>
              <a:t>Arithmetic </a:t>
            </a:r>
            <a:r>
              <a:rPr lang="en-US" sz="2400" dirty="0"/>
              <a:t>and logical operations.</a:t>
            </a:r>
          </a:p>
          <a:p>
            <a:r>
              <a:rPr lang="en-US" sz="2400" dirty="0" smtClean="0"/>
              <a:t>The </a:t>
            </a:r>
            <a:r>
              <a:rPr lang="en-US" sz="2400" dirty="0"/>
              <a:t>middle layer with Operating system making use of mathematics and algorithms for process management, memory management, disk management, networking operations and more.</a:t>
            </a:r>
          </a:p>
          <a:p>
            <a:r>
              <a:rPr lang="en-US" sz="2400" dirty="0" smtClean="0"/>
              <a:t>The </a:t>
            </a:r>
            <a:r>
              <a:rPr lang="en-US" sz="2400" dirty="0"/>
              <a:t>upper layer with all sort of application and system software using all sort of algorithms to create all sort of magic.</a:t>
            </a:r>
          </a:p>
          <a:p>
            <a:r>
              <a:rPr lang="en-US" sz="2400" dirty="0"/>
              <a:t>Right now, when you are reading </a:t>
            </a:r>
            <a:r>
              <a:rPr lang="en-US" sz="2400" i="1" dirty="0"/>
              <a:t>this</a:t>
            </a:r>
            <a:r>
              <a:rPr lang="en-US" sz="2400" dirty="0"/>
              <a:t> text, there is mathematics going on behind the scenes to render it on your screen taking into account specific </a:t>
            </a:r>
            <a:r>
              <a:rPr lang="en-US" sz="2400" dirty="0">
                <a:solidFill>
                  <a:srgbClr val="0070C0"/>
                </a:solidFill>
              </a:rPr>
              <a:t>font </a:t>
            </a:r>
            <a:r>
              <a:rPr lang="en-US" sz="2400">
                <a:solidFill>
                  <a:srgbClr val="0070C0"/>
                </a:solidFill>
              </a:rPr>
              <a:t>face/size/color/monitor's </a:t>
            </a:r>
            <a:r>
              <a:rPr lang="en-US" sz="2400" smtClean="0">
                <a:solidFill>
                  <a:srgbClr val="0070C0"/>
                </a:solidFill>
              </a:rPr>
              <a:t>X,Y </a:t>
            </a:r>
            <a:r>
              <a:rPr lang="en-US" sz="2400" dirty="0">
                <a:solidFill>
                  <a:srgbClr val="0070C0"/>
                </a:solidFill>
              </a:rPr>
              <a:t>coordinates</a:t>
            </a:r>
            <a:r>
              <a:rPr lang="en-US" sz="2400" dirty="0"/>
              <a:t> etc. with different algorithms contributing to the final result.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44296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Activity-02</a:t>
            </a:r>
            <a:br>
              <a:rPr lang="en-US" dirty="0" smtClean="0"/>
            </a:br>
            <a:r>
              <a:rPr lang="en-US" sz="2700" dirty="0" smtClean="0"/>
              <a:t>Represent the following graph in form of adjacency matrix</a:t>
            </a:r>
            <a:endParaRPr lang="en-US" dirty="0"/>
          </a:p>
        </p:txBody>
      </p:sp>
      <p:pic>
        <p:nvPicPr>
          <p:cNvPr id="3074" name="Picture 2" descr="Image result for adjacency matrix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583" r="34528"/>
          <a:stretch/>
        </p:blipFill>
        <p:spPr bwMode="auto">
          <a:xfrm>
            <a:off x="0" y="2278560"/>
            <a:ext cx="4798248" cy="3575713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R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5668" y="2732916"/>
            <a:ext cx="302895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Image result for fully connected graph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1988" y="2874996"/>
            <a:ext cx="2934269" cy="2382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9595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Activity-03</a:t>
            </a:r>
            <a:br>
              <a:rPr lang="en-US" dirty="0" smtClean="0"/>
            </a:br>
            <a:r>
              <a:rPr lang="en-US" sz="2700" dirty="0" smtClean="0"/>
              <a:t>Draw graph from each of the following adjacency matrices</a:t>
            </a:r>
            <a:endParaRPr lang="en-US" sz="27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1274" y="1723641"/>
            <a:ext cx="3321460" cy="3310814"/>
          </a:xfrm>
          <a:prstGeom prst="rect">
            <a:avLst/>
          </a:prstGeom>
        </p:spPr>
      </p:pic>
      <p:pic>
        <p:nvPicPr>
          <p:cNvPr id="3076" name="Picture 4" descr="Image result for adjacency matrix of directed graph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626" t="12650"/>
          <a:stretch/>
        </p:blipFill>
        <p:spPr bwMode="auto">
          <a:xfrm>
            <a:off x="559557" y="2066877"/>
            <a:ext cx="3414199" cy="3228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77" name="Picture 5" descr="C:\Users\Saad\Desktop\Untitled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741810" y="2295874"/>
            <a:ext cx="2887663" cy="288766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24307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Activity-04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45188" y="1690688"/>
            <a:ext cx="8596668" cy="38807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/>
              <a:t>Can you find the shortest path from </a:t>
            </a:r>
            <a:r>
              <a:rPr lang="en-US" b="1" dirty="0" smtClean="0"/>
              <a:t>Lahore</a:t>
            </a:r>
            <a:r>
              <a:rPr lang="en-US" dirty="0" smtClean="0"/>
              <a:t> </a:t>
            </a:r>
            <a:r>
              <a:rPr lang="en-US" sz="2400" dirty="0" smtClean="0"/>
              <a:t>to </a:t>
            </a:r>
            <a:r>
              <a:rPr lang="en-US" b="1" dirty="0" err="1" smtClean="0"/>
              <a:t>Gujrat</a:t>
            </a:r>
            <a:r>
              <a:rPr lang="en-US" sz="2400" dirty="0" smtClean="0"/>
              <a:t>?</a:t>
            </a: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56693" y="2294747"/>
            <a:ext cx="7818817" cy="4276650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6921798" y="5772749"/>
            <a:ext cx="805218" cy="82568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0085" y="187890"/>
            <a:ext cx="5629275" cy="2324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14968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6453" y="2615822"/>
            <a:ext cx="7374846" cy="1320800"/>
          </a:xfrm>
        </p:spPr>
        <p:txBody>
          <a:bodyPr/>
          <a:lstStyle/>
          <a:p>
            <a:r>
              <a:rPr lang="en-US" dirty="0" smtClean="0"/>
              <a:t>Mathematics applications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8553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Mathematics in Cryptography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651379"/>
            <a:ext cx="9012576" cy="4389983"/>
          </a:xfrm>
        </p:spPr>
        <p:txBody>
          <a:bodyPr>
            <a:normAutofit/>
          </a:bodyPr>
          <a:lstStyle/>
          <a:p>
            <a:r>
              <a:rPr lang="en-US" sz="2000" dirty="0"/>
              <a:t>Cryptography is a method of storing and transmitting data in a </a:t>
            </a:r>
            <a:r>
              <a:rPr lang="en-US" sz="2000" dirty="0">
                <a:solidFill>
                  <a:srgbClr val="0070C0"/>
                </a:solidFill>
              </a:rPr>
              <a:t>particular form</a:t>
            </a:r>
            <a:r>
              <a:rPr lang="en-US" sz="2000" dirty="0"/>
              <a:t> so that only those for whom it is intended can read and process it.</a:t>
            </a:r>
          </a:p>
        </p:txBody>
      </p:sp>
      <p:pic>
        <p:nvPicPr>
          <p:cNvPr id="4" name="Picture 4" descr="f1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273" b="53439"/>
          <a:stretch/>
        </p:blipFill>
        <p:spPr bwMode="auto">
          <a:xfrm>
            <a:off x="1136001" y="2391053"/>
            <a:ext cx="7679334" cy="29106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959892" y="5392049"/>
            <a:ext cx="772008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chemeClr val="accent1">
                  <a:lumMod val="60000"/>
                  <a:lumOff val="40000"/>
                </a:schemeClr>
              </a:buClr>
              <a:defRPr/>
            </a:pPr>
            <a:r>
              <a:rPr lang="en-US" sz="2400" dirty="0" smtClean="0">
                <a:solidFill>
                  <a:srgbClr val="0070C0"/>
                </a:solidFill>
              </a:rPr>
              <a:t>Plain Text:    </a:t>
            </a:r>
            <a:r>
              <a:rPr lang="en-US" sz="2400" dirty="0"/>
              <a:t>meet    me  after      the     toga   party</a:t>
            </a:r>
          </a:p>
          <a:p>
            <a:pPr>
              <a:buClr>
                <a:schemeClr val="accent1">
                  <a:lumMod val="60000"/>
                  <a:lumOff val="40000"/>
                </a:schemeClr>
              </a:buClr>
              <a:defRPr/>
            </a:pPr>
            <a:r>
              <a:rPr lang="en-US" sz="2400" dirty="0">
                <a:solidFill>
                  <a:srgbClr val="0070C0"/>
                </a:solidFill>
              </a:rPr>
              <a:t>C</a:t>
            </a:r>
            <a:r>
              <a:rPr lang="en-US" sz="2400" dirty="0" smtClean="0">
                <a:solidFill>
                  <a:srgbClr val="0070C0"/>
                </a:solidFill>
              </a:rPr>
              <a:t>ipher</a:t>
            </a:r>
            <a:r>
              <a:rPr lang="en-US" sz="2400" dirty="0">
                <a:solidFill>
                  <a:srgbClr val="0070C0"/>
                </a:solidFill>
              </a:rPr>
              <a:t>: </a:t>
            </a:r>
            <a:r>
              <a:rPr lang="en-US" sz="2400" dirty="0"/>
              <a:t>PHHW PH DIWHU WKH WRJD </a:t>
            </a:r>
            <a:r>
              <a:rPr lang="en-US" sz="2400" dirty="0" smtClean="0"/>
              <a:t>SDUWB</a:t>
            </a:r>
          </a:p>
          <a:p>
            <a:pPr>
              <a:buClr>
                <a:schemeClr val="accent1">
                  <a:lumMod val="60000"/>
                  <a:lumOff val="40000"/>
                </a:schemeClr>
              </a:buClr>
              <a:defRPr/>
            </a:pPr>
            <a:r>
              <a:rPr lang="en-US" sz="2400" dirty="0" smtClean="0">
                <a:solidFill>
                  <a:srgbClr val="7030A0"/>
                </a:solidFill>
              </a:rPr>
              <a:t>Each element is shifted 3 times to the right</a:t>
            </a:r>
            <a:endParaRPr lang="en-US" sz="24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0647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36895"/>
            <a:ext cx="8596668" cy="1320800"/>
          </a:xfrm>
        </p:spPr>
        <p:txBody>
          <a:bodyPr/>
          <a:lstStyle/>
          <a:p>
            <a:r>
              <a:rPr lang="en-US" dirty="0" smtClean="0"/>
              <a:t>Image Processing &amp; Computer Vision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0855" y="1614678"/>
            <a:ext cx="4686237" cy="4858556"/>
          </a:xfrm>
        </p:spPr>
        <p:txBody>
          <a:bodyPr>
            <a:normAutofit/>
          </a:bodyPr>
          <a:lstStyle/>
          <a:p>
            <a:r>
              <a:rPr lang="en-US" sz="2400" dirty="0" smtClean="0"/>
              <a:t>Detecting/tracking Hurricanes</a:t>
            </a:r>
            <a:endParaRPr lang="en-US" sz="2400" dirty="0"/>
          </a:p>
          <a:p>
            <a:r>
              <a:rPr lang="en-US" sz="2400" dirty="0" smtClean="0"/>
              <a:t>Cancer/Tumor Detection </a:t>
            </a:r>
          </a:p>
          <a:p>
            <a:r>
              <a:rPr lang="en-US" sz="2400" dirty="0" smtClean="0"/>
              <a:t>Anomaly Detection </a:t>
            </a:r>
          </a:p>
          <a:p>
            <a:r>
              <a:rPr lang="en-US" sz="2400" dirty="0" smtClean="0"/>
              <a:t>Movement detection from satellite images</a:t>
            </a:r>
          </a:p>
          <a:p>
            <a:r>
              <a:rPr lang="en-US" sz="2400" dirty="0" smtClean="0"/>
              <a:t>…and many more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 smtClean="0"/>
              <a:t>All these applications required heavy mathematical operations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4772" y="326840"/>
            <a:ext cx="3562351" cy="2362200"/>
          </a:xfrm>
          <a:prstGeom prst="rect">
            <a:avLst/>
          </a:prstGeom>
        </p:spPr>
      </p:pic>
      <p:pic>
        <p:nvPicPr>
          <p:cNvPr id="4098" name="Picture 2" descr="Image result for anomaly detection in vide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4772" y="2838381"/>
            <a:ext cx="356235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Image result for tumor detecti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4995" y="2834525"/>
            <a:ext cx="2140179" cy="2366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Image result for movement detection from satellite image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9922" y="5349922"/>
            <a:ext cx="6682684" cy="1475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6474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Robotics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930401"/>
            <a:ext cx="7388493" cy="4110962"/>
          </a:xfrm>
        </p:spPr>
        <p:txBody>
          <a:bodyPr>
            <a:normAutofit lnSpcReduction="10000"/>
          </a:bodyPr>
          <a:lstStyle/>
          <a:p>
            <a:r>
              <a:rPr lang="en-US" sz="2400" dirty="0" smtClean="0"/>
              <a:t>In robotics 3D linear and rotational motion are involved</a:t>
            </a:r>
          </a:p>
          <a:p>
            <a:r>
              <a:rPr lang="en-US" sz="2400" dirty="0" smtClean="0"/>
              <a:t>Understanding of different coordinate systems are necessary to describe position</a:t>
            </a:r>
          </a:p>
          <a:p>
            <a:pPr lvl="1"/>
            <a:r>
              <a:rPr lang="en-US" dirty="0"/>
              <a:t>Coordinates to describe position.</a:t>
            </a:r>
          </a:p>
          <a:p>
            <a:pPr lvl="2"/>
            <a:r>
              <a:rPr lang="en-US" sz="1800" dirty="0"/>
              <a:t>rectangular (</a:t>
            </a:r>
            <a:r>
              <a:rPr lang="en-US" sz="1800" dirty="0" err="1"/>
              <a:t>x,y,z</a:t>
            </a:r>
            <a:r>
              <a:rPr lang="en-US" sz="1800" dirty="0"/>
              <a:t>)</a:t>
            </a:r>
          </a:p>
          <a:p>
            <a:pPr lvl="2"/>
            <a:r>
              <a:rPr lang="en-US" sz="1800" dirty="0"/>
              <a:t>cylindrical (</a:t>
            </a:r>
            <a:r>
              <a:rPr lang="en-US" sz="1800" dirty="0" err="1"/>
              <a:t>r,</a:t>
            </a:r>
            <a:r>
              <a:rPr lang="en-US" sz="1800" dirty="0" err="1">
                <a:sym typeface="Symbol" panose="05050102010706020507" pitchFamily="18" charset="2"/>
              </a:rPr>
              <a:t></a:t>
            </a:r>
            <a:r>
              <a:rPr lang="en-US" sz="1800" dirty="0" err="1"/>
              <a:t>,</a:t>
            </a:r>
            <a:r>
              <a:rPr lang="en-US" sz="1800" dirty="0" err="1" smtClean="0"/>
              <a:t>z</a:t>
            </a:r>
            <a:r>
              <a:rPr lang="en-US" sz="1800" dirty="0" smtClean="0"/>
              <a:t>)</a:t>
            </a:r>
            <a:endParaRPr lang="en-US" sz="1800" dirty="0">
              <a:sym typeface="Symbol" panose="05050102010706020507" pitchFamily="18" charset="2"/>
            </a:endParaRPr>
          </a:p>
          <a:p>
            <a:pPr lvl="2"/>
            <a:r>
              <a:rPr lang="en-US" sz="1800" dirty="0">
                <a:sym typeface="Symbol" panose="05050102010706020507" pitchFamily="18" charset="2"/>
              </a:rPr>
              <a:t>spherical (r,</a:t>
            </a:r>
            <a:r>
              <a:rPr lang="en-US" sz="1800" dirty="0"/>
              <a:t>,</a:t>
            </a:r>
            <a:r>
              <a:rPr lang="en-US" sz="1800" dirty="0">
                <a:sym typeface="Symbol" panose="05050102010706020507" pitchFamily="18" charset="2"/>
              </a:rPr>
              <a:t></a:t>
            </a:r>
            <a:r>
              <a:rPr lang="en-US" sz="1800" dirty="0" smtClean="0"/>
              <a:t>)</a:t>
            </a:r>
          </a:p>
          <a:p>
            <a:r>
              <a:rPr lang="en-US" sz="2200" dirty="0" smtClean="0">
                <a:sym typeface="Symbol" panose="05050102010706020507" pitchFamily="18" charset="2"/>
              </a:rPr>
              <a:t>Similarly pose estimation and object holding</a:t>
            </a:r>
          </a:p>
          <a:p>
            <a:pPr marL="0" indent="0">
              <a:buNone/>
            </a:pPr>
            <a:r>
              <a:rPr lang="en-US" sz="2200" dirty="0" smtClean="0">
                <a:sym typeface="Symbol" panose="05050102010706020507" pitchFamily="18" charset="2"/>
              </a:rPr>
              <a:t> required complex </a:t>
            </a:r>
            <a:r>
              <a:rPr lang="en-US" sz="2200" dirty="0" err="1" smtClean="0">
                <a:sym typeface="Symbol" panose="05050102010706020507" pitchFamily="18" charset="2"/>
              </a:rPr>
              <a:t>maths</a:t>
            </a:r>
            <a:endParaRPr lang="en-US" sz="2200" dirty="0">
              <a:sym typeface="Symbol" panose="05050102010706020507" pitchFamily="18" charset="2"/>
            </a:endParaRPr>
          </a:p>
          <a:p>
            <a:endParaRPr lang="en-US" sz="2400" dirty="0"/>
          </a:p>
        </p:txBody>
      </p:sp>
      <p:pic>
        <p:nvPicPr>
          <p:cNvPr id="5122" name="Picture 2" descr="Image result for MIT robot 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8478" y="817854"/>
            <a:ext cx="2532243" cy="1495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Image result for MIT robot gif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8478" y="2521317"/>
            <a:ext cx="2577427" cy="1449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7468187" y="4709136"/>
            <a:ext cx="4569139" cy="1837194"/>
            <a:chOff x="1219200" y="2097554"/>
            <a:chExt cx="6702076" cy="4150846"/>
          </a:xfrm>
        </p:grpSpPr>
        <p:graphicFrame>
          <p:nvGraphicFramePr>
            <p:cNvPr id="7" name="Object 9"/>
            <p:cNvGraphicFramePr>
              <a:graphicFrameLocks noGrp="1" noChangeAspect="1"/>
            </p:cNvGraphicFramePr>
            <p:nvPr>
              <p:ph idx="1"/>
              <p:extLst>
                <p:ext uri="{D42A27DB-BD31-4B8C-83A1-F6EECF244321}">
                  <p14:modId xmlns:p14="http://schemas.microsoft.com/office/powerpoint/2010/main" val="2029290623"/>
                </p:ext>
              </p:extLst>
            </p:nvPr>
          </p:nvGraphicFramePr>
          <p:xfrm>
            <a:off x="4836763" y="2097554"/>
            <a:ext cx="3084513" cy="25447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60" name="Bitmap Image" r:id="rId5" imgW="2886478" imgH="2381582" progId="PBrush">
                    <p:embed/>
                  </p:oleObj>
                </mc:Choice>
                <mc:Fallback>
                  <p:oleObj name="Bitmap Image" r:id="rId5" imgW="2886478" imgH="2381582" progId="PBrush">
                    <p:embed/>
                    <p:pic>
                      <p:nvPicPr>
                        <p:cNvPr id="0" name="Picture 532"/>
                        <p:cNvPicPr>
                          <a:picLocks noGrp="1"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36763" y="2097554"/>
                          <a:ext cx="3084513" cy="254476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" name="Object 1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026180380"/>
                </p:ext>
              </p:extLst>
            </p:nvPr>
          </p:nvGraphicFramePr>
          <p:xfrm>
            <a:off x="1219200" y="2097554"/>
            <a:ext cx="3114675" cy="24669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61" name="Bitmap Image" r:id="rId7" imgW="3115110" imgH="2467319" progId="PBrush">
                    <p:embed/>
                  </p:oleObj>
                </mc:Choice>
                <mc:Fallback>
                  <p:oleObj name="Bitmap Image" r:id="rId7" imgW="3115110" imgH="2467319" progId="PBrush">
                    <p:embed/>
                    <p:pic>
                      <p:nvPicPr>
                        <p:cNvPr id="0" name="Picture 53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19200" y="2097554"/>
                          <a:ext cx="3114675" cy="24669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" name="Rectangle 13"/>
            <p:cNvSpPr>
              <a:spLocks noChangeArrowheads="1"/>
            </p:cNvSpPr>
            <p:nvPr/>
          </p:nvSpPr>
          <p:spPr bwMode="auto">
            <a:xfrm>
              <a:off x="1219200" y="5334000"/>
              <a:ext cx="6553200" cy="9144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marL="342900" indent="-342900" algn="l">
                <a:tabLst>
                  <a:tab pos="37719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algn="l">
                <a:tabLst>
                  <a:tab pos="37719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algn="l">
                <a:tabLst>
                  <a:tab pos="37719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algn="l">
                <a:tabLst>
                  <a:tab pos="37719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algn="l">
                <a:tabLst>
                  <a:tab pos="37719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tabLst>
                  <a:tab pos="37719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tabLst>
                  <a:tab pos="37719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tabLst>
                  <a:tab pos="37719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tabLst>
                  <a:tab pos="37719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None/>
              </a:pPr>
              <a:r>
                <a:rPr lang="en-US" sz="1400" dirty="0"/>
                <a:t>Simple </a:t>
              </a:r>
              <a:r>
                <a:rPr lang="en-US" sz="1400" dirty="0" smtClean="0"/>
                <a:t>rotation</a:t>
              </a:r>
              <a:r>
                <a:rPr lang="en-US" sz="1400" dirty="0"/>
                <a:t> </a:t>
              </a:r>
              <a:r>
                <a:rPr lang="en-US" sz="1400" dirty="0" smtClean="0"/>
                <a:t>                   </a:t>
              </a:r>
              <a:r>
                <a:rPr lang="en-US" sz="1400" dirty="0" err="1" smtClean="0"/>
                <a:t>Rotation</a:t>
              </a:r>
              <a:r>
                <a:rPr lang="en-US" sz="1400" dirty="0" smtClean="0"/>
                <a:t> </a:t>
              </a:r>
              <a:r>
                <a:rPr lang="en-US" sz="1400" dirty="0"/>
                <a:t>&amp; translation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04059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Epidemiology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5" y="1473959"/>
            <a:ext cx="6047316" cy="4567404"/>
          </a:xfrm>
        </p:spPr>
        <p:txBody>
          <a:bodyPr>
            <a:normAutofit/>
          </a:bodyPr>
          <a:lstStyle/>
          <a:p>
            <a:r>
              <a:rPr lang="en-US" sz="2000" dirty="0" smtClean="0"/>
              <a:t>Epidemiology is </a:t>
            </a:r>
            <a:r>
              <a:rPr lang="en-US" sz="2000" dirty="0"/>
              <a:t>the branch of medicine which deals with the incidence, distribution, and possible control of diseases and other factors relating to health</a:t>
            </a:r>
            <a:r>
              <a:rPr lang="en-US" sz="2000" dirty="0" smtClean="0"/>
              <a:t>.</a:t>
            </a:r>
            <a:endParaRPr lang="en-US" sz="2000" dirty="0"/>
          </a:p>
          <a:p>
            <a:r>
              <a:rPr lang="en-US" sz="2000" dirty="0" smtClean="0"/>
              <a:t>What is your hearth rate now? How you measure it? </a:t>
            </a:r>
            <a:r>
              <a:rPr lang="en-US" sz="2000" dirty="0" smtClean="0">
                <a:solidFill>
                  <a:srgbClr val="7030A0"/>
                </a:solidFill>
              </a:rPr>
              <a:t>100 beats/min</a:t>
            </a:r>
            <a:r>
              <a:rPr lang="en-US" sz="2000" dirty="0" smtClean="0"/>
              <a:t> </a:t>
            </a:r>
          </a:p>
          <a:p>
            <a:r>
              <a:rPr lang="en-US" sz="2000" dirty="0" smtClean="0"/>
              <a:t>How smart devices measure blood pressure, heart rate and sugar?</a:t>
            </a:r>
          </a:p>
          <a:p>
            <a:r>
              <a:rPr lang="en-US" sz="2000" dirty="0" smtClean="0"/>
              <a:t>How the computerized eye-sight checking machine (Auto-</a:t>
            </a:r>
            <a:r>
              <a:rPr lang="en-US" sz="2000" dirty="0" err="1" smtClean="0"/>
              <a:t>Refractometer</a:t>
            </a:r>
            <a:r>
              <a:rPr lang="en-US" sz="2000" dirty="0" smtClean="0"/>
              <a:t>) works?</a:t>
            </a:r>
          </a:p>
          <a:p>
            <a:r>
              <a:rPr lang="en-US" sz="2000" dirty="0" smtClean="0"/>
              <a:t>All these techniques required math at backend.</a:t>
            </a:r>
          </a:p>
        </p:txBody>
      </p:sp>
      <p:pic>
        <p:nvPicPr>
          <p:cNvPr id="2052" name="Picture 4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4650" y="0"/>
            <a:ext cx="5467350" cy="3429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qph.fs.quoracdn.net/main-qimg-13fccf59548e130d6ce4e487f17e053b-c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329"/>
          <a:stretch/>
        </p:blipFill>
        <p:spPr bwMode="auto">
          <a:xfrm>
            <a:off x="6988002" y="3922290"/>
            <a:ext cx="2286000" cy="2035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28663" y="3609183"/>
            <a:ext cx="2363337" cy="2348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287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2321</TotalTime>
  <Words>1095</Words>
  <Application>Microsoft Office PowerPoint</Application>
  <PresentationFormat>Widescreen</PresentationFormat>
  <Paragraphs>129</Paragraphs>
  <Slides>42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50" baseType="lpstr">
      <vt:lpstr>Arial</vt:lpstr>
      <vt:lpstr>Calibri</vt:lpstr>
      <vt:lpstr>Symbol</vt:lpstr>
      <vt:lpstr>Trebuchet MS</vt:lpstr>
      <vt:lpstr>Wingdings</vt:lpstr>
      <vt:lpstr>Wingdings 3</vt:lpstr>
      <vt:lpstr>Facet</vt:lpstr>
      <vt:lpstr>Bitmap Image</vt:lpstr>
      <vt:lpstr>Lecture 05</vt:lpstr>
      <vt:lpstr>What is mathematics?</vt:lpstr>
      <vt:lpstr>Role of Math in CS</vt:lpstr>
      <vt:lpstr>PowerPoint Presentation</vt:lpstr>
      <vt:lpstr>Mathematics applications</vt:lpstr>
      <vt:lpstr>Mathematics in Cryptography</vt:lpstr>
      <vt:lpstr>Image Processing &amp; Computer Vision</vt:lpstr>
      <vt:lpstr>Robotics</vt:lpstr>
      <vt:lpstr>Epidemiology</vt:lpstr>
      <vt:lpstr>Math in CS Civil Engineering Apps</vt:lpstr>
      <vt:lpstr>Math in CS Mechanical Engineering apps</vt:lpstr>
      <vt:lpstr>Concept of Optimization</vt:lpstr>
      <vt:lpstr>Optimization</vt:lpstr>
      <vt:lpstr>PowerPoint Presentation</vt:lpstr>
      <vt:lpstr>Bridge Construction</vt:lpstr>
      <vt:lpstr>Airplane Wing Design</vt:lpstr>
      <vt:lpstr>Stock Market</vt:lpstr>
      <vt:lpstr>Warehouse placement</vt:lpstr>
      <vt:lpstr>Temperature control of a chemical reaction</vt:lpstr>
      <vt:lpstr>Space Shuttle / Suborbital Vehicle trajectory optimization </vt:lpstr>
      <vt:lpstr>Optimization   Continue…</vt:lpstr>
      <vt:lpstr>Introduction to Graph</vt:lpstr>
      <vt:lpstr>PowerPoint Presentation</vt:lpstr>
      <vt:lpstr>PowerPoint Presentation</vt:lpstr>
      <vt:lpstr>Graph</vt:lpstr>
      <vt:lpstr>PowerPoint Presentation</vt:lpstr>
      <vt:lpstr>PowerPoint Presentation</vt:lpstr>
      <vt:lpstr>Alternate Representation</vt:lpstr>
      <vt:lpstr>PowerPoint Presentation</vt:lpstr>
      <vt:lpstr>PowerPoint Presentation</vt:lpstr>
      <vt:lpstr>Working with Graphs</vt:lpstr>
      <vt:lpstr>Point to Ponder</vt:lpstr>
      <vt:lpstr>Finding shortest path between two nodes</vt:lpstr>
      <vt:lpstr>Activity</vt:lpstr>
      <vt:lpstr>Functions</vt:lpstr>
      <vt:lpstr>A function relates an input to an output. How?</vt:lpstr>
      <vt:lpstr>A function has a special rule</vt:lpstr>
      <vt:lpstr>End of Lecture 04</vt:lpstr>
      <vt:lpstr>Activity-01</vt:lpstr>
      <vt:lpstr>Activity-02 Represent the following graph in form of adjacency matrix</vt:lpstr>
      <vt:lpstr>Activity-03 Draw graph from each of the following adjacency matrices</vt:lpstr>
      <vt:lpstr>Activity-04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Session II</dc:title>
  <dc:creator>iuser</dc:creator>
  <cp:lastModifiedBy>Muhammad Naveed</cp:lastModifiedBy>
  <cp:revision>597</cp:revision>
  <dcterms:created xsi:type="dcterms:W3CDTF">2018-08-31T12:28:43Z</dcterms:created>
  <dcterms:modified xsi:type="dcterms:W3CDTF">2021-10-09T09:30:53Z</dcterms:modified>
</cp:coreProperties>
</file>